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51" d="100"/>
          <a:sy n="51" d="100"/>
        </p:scale>
        <p:origin x="-6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B68CE-0EAC-40FA-9C57-DFA9D0D0E687}" type="datetimeFigureOut">
              <a:rPr lang="es-ES" smtClean="0"/>
              <a:pPr/>
              <a:t>18/05/2010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4A34-B8FE-4684-9776-D6F350183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A34-B8FE-4684-9776-D6F35018336C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CC8D-EF18-4149-B0E6-DB1F65E148A0}" type="datetimeFigureOut">
              <a:rPr lang="es-ES" smtClean="0"/>
              <a:pPr/>
              <a:t>18/05/2010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8CC1-EEA4-4E87-B9FC-669DC68DF7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CC8D-EF18-4149-B0E6-DB1F65E148A0}" type="datetimeFigureOut">
              <a:rPr lang="es-ES" smtClean="0"/>
              <a:pPr/>
              <a:t>18/05/2010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8CC1-EEA4-4E87-B9FC-669DC68DF7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CC8D-EF18-4149-B0E6-DB1F65E148A0}" type="datetimeFigureOut">
              <a:rPr lang="es-ES" smtClean="0"/>
              <a:pPr/>
              <a:t>18/05/2010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8CC1-EEA4-4E87-B9FC-669DC68DF7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CC8D-EF18-4149-B0E6-DB1F65E148A0}" type="datetimeFigureOut">
              <a:rPr lang="es-ES" smtClean="0"/>
              <a:pPr/>
              <a:t>18/05/2010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8CC1-EEA4-4E87-B9FC-669DC68DF7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CC8D-EF18-4149-B0E6-DB1F65E148A0}" type="datetimeFigureOut">
              <a:rPr lang="es-ES" smtClean="0"/>
              <a:pPr/>
              <a:t>18/05/2010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8CC1-EEA4-4E87-B9FC-669DC68DF7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CC8D-EF18-4149-B0E6-DB1F65E148A0}" type="datetimeFigureOut">
              <a:rPr lang="es-ES" smtClean="0"/>
              <a:pPr/>
              <a:t>18/05/2010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8CC1-EEA4-4E87-B9FC-669DC68DF7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CC8D-EF18-4149-B0E6-DB1F65E148A0}" type="datetimeFigureOut">
              <a:rPr lang="es-ES" smtClean="0"/>
              <a:pPr/>
              <a:t>18/05/2010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8CC1-EEA4-4E87-B9FC-669DC68DF7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CC8D-EF18-4149-B0E6-DB1F65E148A0}" type="datetimeFigureOut">
              <a:rPr lang="es-ES" smtClean="0"/>
              <a:pPr/>
              <a:t>18/05/2010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8CC1-EEA4-4E87-B9FC-669DC68DF7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CC8D-EF18-4149-B0E6-DB1F65E148A0}" type="datetimeFigureOut">
              <a:rPr lang="es-ES" smtClean="0"/>
              <a:pPr/>
              <a:t>18/05/2010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8CC1-EEA4-4E87-B9FC-669DC68DF7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CC8D-EF18-4149-B0E6-DB1F65E148A0}" type="datetimeFigureOut">
              <a:rPr lang="es-ES" smtClean="0"/>
              <a:pPr/>
              <a:t>18/05/2010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8CC1-EEA4-4E87-B9FC-669DC68DF7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CC8D-EF18-4149-B0E6-DB1F65E148A0}" type="datetimeFigureOut">
              <a:rPr lang="es-ES" smtClean="0"/>
              <a:pPr/>
              <a:t>18/05/2010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8CC1-EEA4-4E87-B9FC-669DC68DF7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ECC8D-EF18-4149-B0E6-DB1F65E148A0}" type="datetimeFigureOut">
              <a:rPr lang="es-ES" smtClean="0"/>
              <a:pPr/>
              <a:t>18/05/2010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E8CC1-EEA4-4E87-B9FC-669DC68DF7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x\Escritorio\PLANTILLAS POWER POINT\IMAGEN EJECUTI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470025"/>
          </a:xfrm>
        </p:spPr>
        <p:txBody>
          <a:bodyPr>
            <a:noAutofit/>
          </a:bodyPr>
          <a:lstStyle/>
          <a:p>
            <a:r>
              <a:rPr lang="es-ES" sz="72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HERRAMIENTA DE MEJORA </a:t>
            </a:r>
            <a:r>
              <a:rPr lang="es-ES" sz="72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5´S</a:t>
            </a:r>
            <a:endParaRPr lang="es-ES" sz="72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6786578" y="5505480"/>
            <a:ext cx="2057392" cy="1352544"/>
          </a:xfrm>
        </p:spPr>
        <p:txBody>
          <a:bodyPr>
            <a:normAutofit fontScale="85000" lnSpcReduction="20000"/>
          </a:bodyPr>
          <a:lstStyle/>
          <a:p>
            <a:endParaRPr lang="es-ES" dirty="0" smtClean="0"/>
          </a:p>
          <a:p>
            <a:endParaRPr lang="es-ES" dirty="0"/>
          </a:p>
          <a:p>
            <a:pPr algn="r"/>
            <a:r>
              <a:rPr lang="es-ES" dirty="0" smtClean="0"/>
              <a:t>MAYO 2010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4282" y="1971684"/>
            <a:ext cx="8572560" cy="424339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sz="3000" b="1" dirty="0" smtClean="0">
                <a:solidFill>
                  <a:schemeClr val="accent1">
                    <a:lumMod val="50000"/>
                  </a:schemeClr>
                </a:solidFill>
              </a:rPr>
              <a:t> Es darle a cada cosa una ubicación  propia, teniendo en cuenta la frecuencia  de uso.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000" b="1" dirty="0" smtClean="0">
                <a:solidFill>
                  <a:schemeClr val="accent1">
                    <a:lumMod val="50000"/>
                  </a:schemeClr>
                </a:solidFill>
              </a:rPr>
              <a:t>Dar nombre a todo, así es mas </a:t>
            </a:r>
            <a:r>
              <a:rPr lang="es-ES" sz="3000" b="1" dirty="0" smtClean="0">
                <a:solidFill>
                  <a:schemeClr val="accent1">
                    <a:lumMod val="50000"/>
                  </a:schemeClr>
                </a:solidFill>
              </a:rPr>
              <a:t>fácil  </a:t>
            </a:r>
            <a:r>
              <a:rPr lang="es-ES" sz="3000" b="1" dirty="0" smtClean="0">
                <a:solidFill>
                  <a:schemeClr val="accent1">
                    <a:lumMod val="50000"/>
                  </a:schemeClr>
                </a:solidFill>
              </a:rPr>
              <a:t>localizar las cosas.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000" b="1" dirty="0" smtClean="0">
                <a:solidFill>
                  <a:schemeClr val="accent1">
                    <a:lumMod val="50000"/>
                  </a:schemeClr>
                </a:solidFill>
              </a:rPr>
              <a:t>Las etiquetas  estandarizadas ayudan a identificar  las cosas y su lugar.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000" b="1" dirty="0" smtClean="0">
                <a:solidFill>
                  <a:schemeClr val="accent1">
                    <a:lumMod val="50000"/>
                  </a:schemeClr>
                </a:solidFill>
              </a:rPr>
              <a:t>Se deben guardar  las cosas de acuerdo  a su función.  </a:t>
            </a:r>
            <a:endParaRPr lang="es-ES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-285751" y="0"/>
            <a:ext cx="97869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¡</a:t>
            </a:r>
            <a:r>
              <a:rPr lang="es-ES_tradnl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 LUGAR PARA CADA COSA Y CADA COSA N SU LUGAR!</a:t>
            </a:r>
            <a:endParaRPr lang="es-MX" sz="5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857224" y="642918"/>
            <a:ext cx="7345281" cy="3708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SEISO</a:t>
            </a:r>
            <a:endParaRPr lang="es-MX" sz="23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7 Título"/>
          <p:cNvSpPr txBox="1">
            <a:spLocks/>
          </p:cNvSpPr>
          <p:nvPr/>
        </p:nvSpPr>
        <p:spPr>
          <a:xfrm>
            <a:off x="1071538" y="4214818"/>
            <a:ext cx="935837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500" b="1" dirty="0" smtClean="0">
                <a:latin typeface="+mj-lt"/>
                <a:ea typeface="+mj-ea"/>
                <a:cs typeface="+mj-cs"/>
              </a:rPr>
              <a:t>LIMPIEZA</a:t>
            </a:r>
            <a:endParaRPr kumimoji="0" lang="es-ES" sz="5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9 Marcador de texto"/>
          <p:cNvSpPr txBox="1">
            <a:spLocks/>
          </p:cNvSpPr>
          <p:nvPr/>
        </p:nvSpPr>
        <p:spPr>
          <a:xfrm>
            <a:off x="2786050" y="4410088"/>
            <a:ext cx="7715304" cy="804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EL ARTE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DE ELIMINAR EL POLVO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ll MT" pitchFamily="18" charset="0"/>
                <a:ea typeface="+mn-ea"/>
                <a:cs typeface="+mn-cs"/>
              </a:rPr>
              <a:t>.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ll M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957530" y="1142984"/>
            <a:ext cx="3114668" cy="1143000"/>
          </a:xfrm>
        </p:spPr>
        <p:txBody>
          <a:bodyPr>
            <a:normAutofit/>
          </a:bodyPr>
          <a:lstStyle/>
          <a:p>
            <a:r>
              <a:rPr lang="es-ES" sz="6000" b="1" dirty="0" smtClean="0">
                <a:solidFill>
                  <a:schemeClr val="accent4">
                    <a:lumMod val="75000"/>
                  </a:schemeClr>
                </a:solidFill>
              </a:rPr>
              <a:t>SEISO</a:t>
            </a:r>
            <a:endParaRPr lang="es-E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14250" y="142852"/>
            <a:ext cx="87154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s-ES" sz="3200" dirty="0" smtClean="0">
                <a:solidFill>
                  <a:schemeClr val="tx2">
                    <a:lumMod val="75000"/>
                  </a:schemeClr>
                </a:solidFill>
              </a:rPr>
              <a:t>BUENO YA QUE TENEMOS TODO ORDENADO VAMOS A MANTENERLO TODO LIMPIO!!</a:t>
            </a:r>
            <a:endParaRPr lang="es-E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852793" y="5661084"/>
            <a:ext cx="543841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0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LIMPIAR es quitar lo sucio de algo</a:t>
            </a:r>
            <a:endParaRPr lang="es-ES" sz="30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8434" name="Picture 2" descr="http://www.searchenginepeople.com/wp-content/uploads/2009/04/spring-cleaning1.gif"/>
          <p:cNvPicPr>
            <a:picLocks noChangeAspect="1" noChangeArrowheads="1"/>
          </p:cNvPicPr>
          <p:nvPr/>
        </p:nvPicPr>
        <p:blipFill>
          <a:blip r:embed="rId4" cstate="print"/>
          <a:srcRect b="10224"/>
          <a:stretch>
            <a:fillRect/>
          </a:stretch>
        </p:blipFill>
        <p:spPr bwMode="auto">
          <a:xfrm>
            <a:off x="3214678" y="2143116"/>
            <a:ext cx="266700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 LIMPIEZA ES FUNDAMENTAL</a:t>
            </a:r>
            <a:endParaRPr lang="es-ES" sz="5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sz="3000" b="1" dirty="0" smtClean="0">
                <a:solidFill>
                  <a:schemeClr val="tx2">
                    <a:lumMod val="75000"/>
                  </a:schemeClr>
                </a:solidFill>
              </a:rPr>
              <a:t> Las maquinas por ejemplo  deben ser limpiadas  por quienes la utilizan.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000" b="1" dirty="0" smtClean="0">
                <a:solidFill>
                  <a:schemeClr val="tx2">
                    <a:lumMod val="75000"/>
                  </a:schemeClr>
                </a:solidFill>
              </a:rPr>
              <a:t> el local de trabajo debe ser divido  en áreas de responsabilidad.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000" b="1" dirty="0" smtClean="0">
                <a:solidFill>
                  <a:schemeClr val="tx2">
                    <a:lumMod val="75000"/>
                  </a:schemeClr>
                </a:solidFill>
              </a:rPr>
              <a:t>Cada persona debe cuidar su área.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000" b="1" dirty="0" smtClean="0">
                <a:solidFill>
                  <a:schemeClr val="tx2">
                    <a:lumMod val="75000"/>
                  </a:schemeClr>
                </a:solidFill>
              </a:rPr>
              <a:t>La limpieza es una forma de inspección, posibilita  la identificación de defectos, piezas rotas etc.</a:t>
            </a:r>
            <a:endParaRPr lang="es-ES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-32" y="1352496"/>
            <a:ext cx="91357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SEIKETSU</a:t>
            </a:r>
            <a:endParaRPr lang="es-MX" sz="1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7 Título"/>
          <p:cNvSpPr txBox="1">
            <a:spLocks/>
          </p:cNvSpPr>
          <p:nvPr/>
        </p:nvSpPr>
        <p:spPr>
          <a:xfrm>
            <a:off x="357158" y="4214818"/>
            <a:ext cx="935837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500" b="1" noProof="0" dirty="0" smtClean="0">
                <a:latin typeface="+mj-lt"/>
                <a:ea typeface="+mj-ea"/>
                <a:cs typeface="+mj-cs"/>
              </a:rPr>
              <a:t>ESTANDARIZAR</a:t>
            </a:r>
            <a:endParaRPr kumimoji="0" lang="es-ES" sz="5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9 Marcador de texto"/>
          <p:cNvSpPr txBox="1">
            <a:spLocks/>
          </p:cNvSpPr>
          <p:nvPr/>
        </p:nvSpPr>
        <p:spPr>
          <a:xfrm>
            <a:off x="642910" y="4410088"/>
            <a:ext cx="8858312" cy="804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ARTE DE MANTENER EL ESTADO DE LA LIMPIEZA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ll MT" pitchFamily="18" charset="0"/>
                <a:ea typeface="+mn-ea"/>
                <a:cs typeface="+mn-cs"/>
              </a:rPr>
              <a:t>.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ll M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2786050" y="714356"/>
            <a:ext cx="3186106" cy="1143000"/>
          </a:xfrm>
        </p:spPr>
        <p:txBody>
          <a:bodyPr>
            <a:noAutofit/>
          </a:bodyPr>
          <a:lstStyle/>
          <a:p>
            <a:r>
              <a:rPr lang="es-ES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SEIKETSU</a:t>
            </a:r>
            <a:endParaRPr lang="es-ES" sz="6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25575" y="285728"/>
            <a:ext cx="88184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s-ES" sz="3200" b="1" dirty="0" smtClean="0">
                <a:solidFill>
                  <a:schemeClr val="tx2">
                    <a:lumMod val="75000"/>
                  </a:schemeClr>
                </a:solidFill>
              </a:rPr>
              <a:t>CON SEIKETSU MANTENEMOS LAS 3 PRIMERAS  S </a:t>
            </a:r>
            <a:endParaRPr lang="es-ES" sz="3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0" y="527085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000" dirty="0" smtClean="0">
                <a:solidFill>
                  <a:schemeClr val="accent5">
                    <a:lumMod val="75000"/>
                  </a:schemeClr>
                </a:solidFill>
              </a:rPr>
              <a:t>ESTANDARIZAR  es crear  condiciones para mantener  el ambiente de trabajo organizado,  ordenado y limpio.</a:t>
            </a:r>
            <a:endParaRPr lang="es-ES" sz="3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290" name="Picture 2" descr="http://business.ikea.com/sb/static_content/guide/organized/closet_storage/img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1643050"/>
            <a:ext cx="2895600" cy="35528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12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1714488"/>
            <a:ext cx="8429684" cy="445771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sz="3000" b="1" dirty="0" smtClean="0">
                <a:solidFill>
                  <a:schemeClr val="tx2">
                    <a:lumMod val="75000"/>
                  </a:schemeClr>
                </a:solidFill>
              </a:rPr>
              <a:t>La ambientación y la pintura son fuertes y aliados de la estandarización.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000" b="1" dirty="0" smtClean="0">
                <a:solidFill>
                  <a:schemeClr val="tx2">
                    <a:lumMod val="75000"/>
                  </a:schemeClr>
                </a:solidFill>
              </a:rPr>
              <a:t>Busca crear  el “ estado de limpieza”  ¡ no basta estar limpio  es necesario parecer limpio!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000" b="1" dirty="0" smtClean="0">
                <a:solidFill>
                  <a:schemeClr val="tx2">
                    <a:lumMod val="75000"/>
                  </a:schemeClr>
                </a:solidFill>
              </a:rPr>
              <a:t>La señalización es un aspecto muy importante.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000" b="1" dirty="0" smtClean="0">
                <a:solidFill>
                  <a:schemeClr val="tx2">
                    <a:lumMod val="75000"/>
                  </a:schemeClr>
                </a:solidFill>
              </a:rPr>
              <a:t>Se deben usar estandarizadas y que tengan fácil visualización con letras claras y grandes.</a:t>
            </a:r>
          </a:p>
          <a:p>
            <a:pPr algn="just">
              <a:buFont typeface="Wingdings" pitchFamily="2" charset="2"/>
              <a:buChar char="§"/>
            </a:pPr>
            <a:r>
              <a:rPr lang="es-ES" sz="3000" b="1" dirty="0" smtClean="0">
                <a:solidFill>
                  <a:schemeClr val="tx2">
                    <a:lumMod val="75000"/>
                  </a:schemeClr>
                </a:solidFill>
              </a:rPr>
              <a:t>La hoja de verificación refleje el estándar de cada área.</a:t>
            </a:r>
          </a:p>
          <a:p>
            <a:pPr algn="just">
              <a:buFont typeface="Wingdings" pitchFamily="2" charset="2"/>
              <a:buChar char="§"/>
            </a:pPr>
            <a:endParaRPr lang="es-ES" sz="3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85720" y="214290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¡MANTENER PERMANENTEMENTE UN ENTORNO PRODUCTIVO IMPECABLE!</a:t>
            </a:r>
            <a:endParaRPr lang="es-MX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1406" y="1071546"/>
            <a:ext cx="946598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7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SHITSUKE</a:t>
            </a:r>
            <a:endParaRPr lang="es-MX" sz="17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7 Título"/>
          <p:cNvSpPr txBox="1">
            <a:spLocks/>
          </p:cNvSpPr>
          <p:nvPr/>
        </p:nvSpPr>
        <p:spPr>
          <a:xfrm>
            <a:off x="285720" y="3929066"/>
            <a:ext cx="935837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500" b="1" noProof="0" dirty="0" smtClean="0">
                <a:latin typeface="+mj-lt"/>
                <a:ea typeface="+mj-ea"/>
                <a:cs typeface="+mj-cs"/>
              </a:rPr>
              <a:t>DISCIPLINA</a:t>
            </a:r>
            <a:endParaRPr kumimoji="0" lang="es-ES" sz="5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9 Marcador de texto"/>
          <p:cNvSpPr txBox="1">
            <a:spLocks/>
          </p:cNvSpPr>
          <p:nvPr/>
        </p:nvSpPr>
        <p:spPr>
          <a:xfrm>
            <a:off x="642910" y="4124336"/>
            <a:ext cx="8929750" cy="804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EL</a:t>
            </a:r>
            <a:r>
              <a:rPr kumimoji="0" lang="es-ES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ARTE DE HACER COSAS CORRECTAS NATURALMENTE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ll MT" pitchFamily="18" charset="0"/>
                <a:ea typeface="+mn-ea"/>
                <a:cs typeface="+mn-cs"/>
              </a:rPr>
              <a:t>.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ll M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2928926" y="714364"/>
            <a:ext cx="3300378" cy="1143000"/>
          </a:xfrm>
        </p:spPr>
        <p:txBody>
          <a:bodyPr>
            <a:noAutofit/>
          </a:bodyPr>
          <a:lstStyle/>
          <a:p>
            <a:r>
              <a:rPr lang="es-ES" sz="6000" b="1" dirty="0" smtClean="0">
                <a:solidFill>
                  <a:schemeClr val="accent6">
                    <a:lumMod val="75000"/>
                  </a:schemeClr>
                </a:solidFill>
              </a:rPr>
              <a:t>SHITSUKE</a:t>
            </a:r>
            <a:endParaRPr lang="es-E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648921" y="285728"/>
            <a:ext cx="58312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s-ES" sz="3200" dirty="0" smtClean="0">
                <a:solidFill>
                  <a:schemeClr val="tx2">
                    <a:lumMod val="75000"/>
                  </a:schemeClr>
                </a:solidFill>
              </a:rPr>
              <a:t>RESPETAR LAS REGLAS DEL JUEGO</a:t>
            </a:r>
            <a:endParaRPr lang="es-E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28596" y="5500702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000" dirty="0" smtClean="0">
                <a:solidFill>
                  <a:schemeClr val="accent6">
                    <a:lumMod val="75000"/>
                  </a:schemeClr>
                </a:solidFill>
              </a:rPr>
              <a:t>DISCIPLINA es apegarse a las reglas de la empresa. Hacer algo de forma natural, como un habito.</a:t>
            </a:r>
            <a:endParaRPr lang="es-ES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6" name="Picture 2" descr="http://pacejmiller.files.wordpress.com/2010/03/self-discipli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9828" y="1643050"/>
            <a:ext cx="3920998" cy="37862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/>
          <a:lstStyle/>
          <a:p>
            <a:endParaRPr lang="es-E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Se hacen las mediciones periódicas  utilizando la hoja de verificación  colocando los resultados en el grafico de control.</a:t>
            </a:r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¡HAZ SIEMPRE BIEN LO QUE DEBES HACER!</a:t>
            </a:r>
            <a:endParaRPr lang="es-MX" sz="5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-371452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HISTORIA Y </a:t>
            </a:r>
            <a:r>
              <a:rPr lang="es-ES" dirty="0" smtClean="0"/>
              <a:t>CREACIÓN </a:t>
            </a:r>
            <a:r>
              <a:rPr lang="es-ES" dirty="0" smtClean="0"/>
              <a:t>DE </a:t>
            </a:r>
            <a:r>
              <a:rPr lang="es-ES" dirty="0" smtClean="0"/>
              <a:t>LAS</a:t>
            </a:r>
            <a:endParaRPr lang="es-ES" dirty="0"/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s-ES" dirty="0" smtClean="0">
                <a:ea typeface="BatangChe" pitchFamily="49" charset="-127"/>
              </a:rPr>
              <a:t>Surgió a partir de la segunda guerra mundial sugerida por la Unión  Japonesa de Científicos e Ingenieros como parte de un movimiento en la mejora de la calidad. </a:t>
            </a:r>
          </a:p>
          <a:p>
            <a:pPr algn="just">
              <a:buNone/>
            </a:pPr>
            <a:r>
              <a:rPr lang="es-ES" dirty="0" smtClean="0">
                <a:ea typeface="BatangChe" pitchFamily="49" charset="-127"/>
              </a:rPr>
              <a:t>Este movimiento cobro  un gran auge en las empresas occidentales  a partir del bajísimo costo que implica  su puesta en marcha  el ahorro en costos y recursos, la reducción  de accidentes, el incremento de la motivación  del personal y el incremento de la calidad.   </a:t>
            </a:r>
          </a:p>
          <a:p>
            <a:pPr algn="just">
              <a:buNone/>
            </a:pPr>
            <a:r>
              <a:rPr lang="es-ES" dirty="0" smtClean="0">
                <a:ea typeface="BatangChe" pitchFamily="49" charset="-127"/>
              </a:rPr>
              <a:t>Su creador  en los años 60´s  Shigeo Shingo quien a través de esta herramienta colaboro con Toyota y también creados de  Poka Yoke</a:t>
            </a:r>
            <a:endParaRPr lang="es-ES" dirty="0">
              <a:ea typeface="BatangChe" pitchFamily="49" charset="-127"/>
            </a:endParaRPr>
          </a:p>
        </p:txBody>
      </p:sp>
      <p:sp>
        <p:nvSpPr>
          <p:cNvPr id="6" name="5 Rectángulo"/>
          <p:cNvSpPr/>
          <p:nvPr/>
        </p:nvSpPr>
        <p:spPr>
          <a:xfrm rot="20453260">
            <a:off x="7072330" y="73390"/>
            <a:ext cx="176041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9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5´S</a:t>
            </a:r>
            <a:endParaRPr lang="es-MX" sz="9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5´S JAPONESAS </a:t>
            </a:r>
            <a:endParaRPr lang="es-ES" dirty="0"/>
          </a:p>
        </p:txBody>
      </p:sp>
      <p:pic>
        <p:nvPicPr>
          <p:cNvPr id="36866" name="Picture 2" descr="http://www.persist.cl/links/5_s_img/5_s_01-tran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85728"/>
            <a:ext cx="8581695" cy="6371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357158" y="4214818"/>
            <a:ext cx="9358378" cy="566738"/>
          </a:xfrm>
        </p:spPr>
        <p:txBody>
          <a:bodyPr>
            <a:noAutofit/>
          </a:bodyPr>
          <a:lstStyle/>
          <a:p>
            <a:r>
              <a:rPr lang="es-ES" sz="5500" dirty="0" smtClean="0"/>
              <a:t>CLASIFICACIÓN </a:t>
            </a:r>
            <a:r>
              <a:rPr lang="es-ES" sz="5500" dirty="0" smtClean="0"/>
              <a:t>O </a:t>
            </a:r>
            <a:r>
              <a:rPr lang="es-ES" sz="5500" dirty="0" smtClean="0"/>
              <a:t>SELECCIÓN</a:t>
            </a:r>
            <a:endParaRPr lang="es-ES" sz="5500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half" idx="2"/>
          </p:nvPr>
        </p:nvSpPr>
        <p:spPr>
          <a:xfrm>
            <a:off x="2071670" y="4410088"/>
            <a:ext cx="7715304" cy="804862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ARTE DE COLOCAR FUERA COSAS SIN USO</a:t>
            </a:r>
            <a:r>
              <a:rPr lang="es-E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.</a:t>
            </a:r>
            <a:endParaRPr lang="es-E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348938" y="857232"/>
            <a:ext cx="6777817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SEIRI</a:t>
            </a:r>
            <a:endParaRPr lang="es-MX" sz="2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¿ NO TE HA PASADO QUE A VECES EN TU ÁREA DE TRABAJO  TIENES MUCHAS COSAS  QUE NO NECESITAS  Y LAS QUE NECESITAS NO LAS TIENES?</a:t>
            </a:r>
            <a:endParaRPr lang="es-ES" sz="36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2770" name="Picture 2" descr="http://3.bp.blogspot.com/_RsIZlSIEx_I/SdQIxlHKJBI/AAAAAAAABK4/EFpRnRUcfMA/s1600/hiperactiv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0896" y="2400315"/>
            <a:ext cx="4384244" cy="302894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3286116" y="1785926"/>
            <a:ext cx="2114536" cy="971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6000" b="1" dirty="0" smtClean="0">
                <a:solidFill>
                  <a:schemeClr val="accent2"/>
                </a:solidFill>
              </a:rPr>
              <a:t>SEIRI</a:t>
            </a:r>
            <a:endParaRPr lang="es-ES" sz="6000" b="1" dirty="0">
              <a:solidFill>
                <a:schemeClr val="accent2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0034" y="5309258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000" dirty="0" smtClean="0">
                <a:solidFill>
                  <a:schemeClr val="accent2">
                    <a:lumMod val="75000"/>
                  </a:schemeClr>
                </a:solidFill>
              </a:rPr>
              <a:t>CLASIFICAR es reparar e identificar las cosas por clases, tipos, tamaños  categorías o frecuencia de uso.</a:t>
            </a:r>
            <a:endParaRPr lang="es-ES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7 Marcador de texto"/>
          <p:cNvSpPr>
            <a:spLocks noGrp="1"/>
          </p:cNvSpPr>
          <p:nvPr>
            <p:ph type="body" sz="half" idx="2"/>
          </p:nvPr>
        </p:nvSpPr>
        <p:spPr>
          <a:xfrm>
            <a:off x="357158" y="1900246"/>
            <a:ext cx="8286808" cy="402908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s-E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3200" b="1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s-ES" sz="3200" b="1" dirty="0" smtClean="0">
                <a:solidFill>
                  <a:schemeClr val="tx2">
                    <a:lumMod val="75000"/>
                  </a:schemeClr>
                </a:solidFill>
              </a:rPr>
              <a:t>istinguir lo que es necesario de lo innecesario.</a:t>
            </a:r>
          </a:p>
          <a:p>
            <a:pPr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tx2">
                    <a:lumMod val="75000"/>
                  </a:schemeClr>
                </a:solidFill>
              </a:rPr>
              <a:t>Colocar lo innecesario en un lugar de descarte.</a:t>
            </a:r>
          </a:p>
          <a:p>
            <a:pPr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tx2">
                    <a:lumMod val="75000"/>
                  </a:schemeClr>
                </a:solidFill>
              </a:rPr>
              <a:t>No debe haber exceso de materiales  equipos o herramientas en el lugar de trabajo.</a:t>
            </a:r>
          </a:p>
          <a:p>
            <a:pPr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tx2">
                    <a:lumMod val="75000"/>
                  </a:schemeClr>
                </a:solidFill>
              </a:rPr>
              <a:t>El exceso atrapa y se acaba gastando mas tiempo  y energía en hallar lo que se quiere.</a:t>
            </a:r>
          </a:p>
          <a:p>
            <a:pPr>
              <a:buFont typeface="Wingdings" pitchFamily="2" charset="2"/>
              <a:buChar char="§"/>
            </a:pPr>
            <a:r>
              <a:rPr lang="es-ES" sz="3200" b="1" dirty="0" smtClean="0">
                <a:solidFill>
                  <a:schemeClr val="tx2">
                    <a:lumMod val="75000"/>
                  </a:schemeClr>
                </a:solidFill>
              </a:rPr>
              <a:t>La clasificación se aplica a todos los aspectos del ambiente de trabajo.</a:t>
            </a:r>
          </a:p>
          <a:p>
            <a:pPr>
              <a:buFont typeface="Wingdings" pitchFamily="2" charset="2"/>
              <a:buChar char="q"/>
            </a:pPr>
            <a:endParaRPr lang="es-E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-71470" y="357166"/>
            <a:ext cx="932896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SELECCIONAR ES LIBERAR ESPACIO</a:t>
            </a:r>
            <a:endParaRPr lang="es-MX" sz="5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8" name="7 Rectángulo redondeado"/>
          <p:cNvSpPr/>
          <p:nvPr/>
        </p:nvSpPr>
        <p:spPr>
          <a:xfrm>
            <a:off x="1714480" y="785794"/>
            <a:ext cx="5643602" cy="278608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SEIRI</a:t>
            </a:r>
            <a:endParaRPr lang="es-ES" sz="54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928794" y="928670"/>
            <a:ext cx="535785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</a:rPr>
              <a:t>LA </a:t>
            </a:r>
            <a:r>
              <a:rPr lang="es-ES" sz="3000" b="1" dirty="0" smtClean="0">
                <a:solidFill>
                  <a:schemeClr val="bg1"/>
                </a:solidFill>
              </a:rPr>
              <a:t>TÉCNICA </a:t>
            </a:r>
            <a:r>
              <a:rPr lang="es-ES" sz="3000" b="1" dirty="0" smtClean="0">
                <a:solidFill>
                  <a:schemeClr val="bg1"/>
                </a:solidFill>
              </a:rPr>
              <a:t>DE LA TARJETA </a:t>
            </a:r>
            <a:r>
              <a:rPr lang="es-ES" sz="3000" b="1" dirty="0" smtClean="0">
                <a:solidFill>
                  <a:schemeClr val="bg1"/>
                </a:solidFill>
              </a:rPr>
              <a:t>ROJA</a:t>
            </a:r>
          </a:p>
          <a:p>
            <a:pPr algn="ctr"/>
            <a:endParaRPr lang="es-ES" sz="30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3000" b="1" dirty="0" smtClean="0">
                <a:solidFill>
                  <a:schemeClr val="bg1"/>
                </a:solidFill>
              </a:rPr>
              <a:t>Tipo y nombre de </a:t>
            </a:r>
            <a:r>
              <a:rPr lang="es-ES" sz="3000" b="1" dirty="0" smtClean="0">
                <a:solidFill>
                  <a:schemeClr val="bg1"/>
                </a:solidFill>
              </a:rPr>
              <a:t>objeto</a:t>
            </a:r>
          </a:p>
          <a:p>
            <a:pPr algn="ctr"/>
            <a:endParaRPr lang="es-ES" sz="30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2500" b="1" dirty="0" smtClean="0">
                <a:solidFill>
                  <a:schemeClr val="bg1"/>
                </a:solidFill>
              </a:rPr>
              <a:t>Fecha</a:t>
            </a:r>
          </a:p>
          <a:p>
            <a:pPr algn="ctr"/>
            <a:endParaRPr lang="es-ES" sz="25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-32" y="857794"/>
            <a:ext cx="951324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3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SEITON</a:t>
            </a:r>
            <a:endParaRPr lang="es-MX" sz="23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7 Título"/>
          <p:cNvSpPr txBox="1">
            <a:spLocks/>
          </p:cNvSpPr>
          <p:nvPr/>
        </p:nvSpPr>
        <p:spPr>
          <a:xfrm>
            <a:off x="357158" y="4214818"/>
            <a:ext cx="935837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5500" b="1" dirty="0" smtClean="0">
                <a:latin typeface="+mj-lt"/>
                <a:ea typeface="+mj-ea"/>
                <a:cs typeface="+mj-cs"/>
              </a:rPr>
              <a:t>ORGANIZAR</a:t>
            </a:r>
            <a:endParaRPr kumimoji="0" lang="es-ES" sz="5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9 Marcador de texto"/>
          <p:cNvSpPr txBox="1">
            <a:spLocks/>
          </p:cNvSpPr>
          <p:nvPr/>
        </p:nvSpPr>
        <p:spPr>
          <a:xfrm>
            <a:off x="642910" y="4410088"/>
            <a:ext cx="8858312" cy="804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ARTE DE CADA COSA EN SU LUGAR PARA SU RÁPIDO USO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ll MT" pitchFamily="18" charset="0"/>
                <a:ea typeface="+mn-ea"/>
                <a:cs typeface="+mn-cs"/>
              </a:rPr>
              <a:t>.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ll MT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x\Escritorio\PLANTILLAS POWER POINT\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143240" y="1138627"/>
            <a:ext cx="2786082" cy="933051"/>
          </a:xfrm>
        </p:spPr>
        <p:txBody>
          <a:bodyPr>
            <a:noAutofit/>
          </a:bodyPr>
          <a:lstStyle/>
          <a:p>
            <a:r>
              <a:rPr lang="es-ES" sz="6000" b="1" dirty="0" smtClean="0">
                <a:solidFill>
                  <a:schemeClr val="accent3">
                    <a:lumMod val="75000"/>
                  </a:schemeClr>
                </a:solidFill>
              </a:rPr>
              <a:t>SEITON</a:t>
            </a:r>
            <a:endParaRPr lang="es-ES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00034" y="208642"/>
            <a:ext cx="8072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s-ES" sz="3200" dirty="0" smtClean="0">
                <a:solidFill>
                  <a:schemeClr val="tx2">
                    <a:lumMod val="75000"/>
                  </a:schemeClr>
                </a:solidFill>
              </a:rPr>
              <a:t>Y  AHORA QUE NOS QUEDAMOS CON LO NECESARIO.  ¡VAMOS  A ORGANIZARNOS!</a:t>
            </a:r>
            <a:endParaRPr lang="es-E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00034" y="5199419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000" dirty="0" smtClean="0">
                <a:solidFill>
                  <a:schemeClr val="accent3">
                    <a:lumMod val="75000"/>
                  </a:schemeClr>
                </a:solidFill>
              </a:rPr>
              <a:t>ORGANIZAR es ordenar los objetos  dentro de un lugar  de acuerdo a un método adecuado.</a:t>
            </a:r>
            <a:endParaRPr lang="es-ES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4578" name="Picture 2" descr="http://weblogs.clarin.com/lalomir/archives/Ofici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2071678"/>
            <a:ext cx="3867150" cy="2895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646</Words>
  <Application>Microsoft Office PowerPoint</Application>
  <PresentationFormat>Presentación en pantalla (4:3)</PresentationFormat>
  <Paragraphs>91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HERRAMIENTA DE MEJORA 5´S</vt:lpstr>
      <vt:lpstr>HISTORIA Y CREACIÓN DE LAS</vt:lpstr>
      <vt:lpstr>LAS 5´S JAPONESAS </vt:lpstr>
      <vt:lpstr>CLASIFICACIÓN O SELECCIÓN</vt:lpstr>
      <vt:lpstr>¿ NO TE HA PASADO QUE A VECES EN TU ÁREA DE TRABAJO  TIENES MUCHAS COSAS  QUE NO NECESITAS  Y LAS QUE NECESITAS NO LAS TIENES?</vt:lpstr>
      <vt:lpstr>Diapositiva 6</vt:lpstr>
      <vt:lpstr>SEIRI</vt:lpstr>
      <vt:lpstr>Diapositiva 8</vt:lpstr>
      <vt:lpstr>SEITON</vt:lpstr>
      <vt:lpstr>Diapositiva 10</vt:lpstr>
      <vt:lpstr>Diapositiva 11</vt:lpstr>
      <vt:lpstr>SEISO</vt:lpstr>
      <vt:lpstr>LA LIMPIEZA ES FUNDAMENTAL</vt:lpstr>
      <vt:lpstr>Diapositiva 14</vt:lpstr>
      <vt:lpstr>SEIKETSU</vt:lpstr>
      <vt:lpstr>Diapositiva 16</vt:lpstr>
      <vt:lpstr>Diapositiva 17</vt:lpstr>
      <vt:lpstr>SHITSUKE</vt:lpstr>
      <vt:lpstr>¡HAZ SIEMPRE BIEN LO QUE DEBES HACER!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HERRAMIENTA DE MEJORA 5´S</dc:title>
  <dc:creator>Valued Acer Customer</dc:creator>
  <cp:lastModifiedBy>x</cp:lastModifiedBy>
  <cp:revision>37</cp:revision>
  <dcterms:created xsi:type="dcterms:W3CDTF">2010-05-15T21:09:33Z</dcterms:created>
  <dcterms:modified xsi:type="dcterms:W3CDTF">2010-05-19T01:47:23Z</dcterms:modified>
</cp:coreProperties>
</file>